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BD3B9-2F3A-47C8-AA8C-6C5AE1C422AC}" type="doc">
      <dgm:prSet loTypeId="urn:microsoft.com/office/officeart/2016/7/layout/Basic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A100FA-BB26-4838-808A-7F7D485BD555}">
      <dgm:prSet/>
      <dgm:spPr/>
      <dgm:t>
        <a:bodyPr/>
        <a:lstStyle/>
        <a:p>
          <a:r>
            <a:rPr lang="tr-TR" b="0" dirty="0"/>
            <a:t>Üniversiteler Güz ve </a:t>
          </a:r>
          <a:r>
            <a:rPr lang="tr-TR" b="0" dirty="0" err="1"/>
            <a:t>Güz+Bahar</a:t>
          </a:r>
          <a:r>
            <a:rPr lang="tr-TR" b="0" dirty="0"/>
            <a:t> dönemi için başvuru koşullarını içeren bir başvuru ilanı yayınlar. İlan YÖK’ün duyurduğu takvime göre yapılır. </a:t>
          </a:r>
          <a:endParaRPr lang="en-US" b="0" dirty="0"/>
        </a:p>
      </dgm:t>
    </dgm:pt>
    <dgm:pt modelId="{A7F42EF8-5F01-4B98-9219-0088FC3249C5}" type="parTrans" cxnId="{6298AD1C-1EF8-4050-BC50-339BDC9F205C}">
      <dgm:prSet/>
      <dgm:spPr/>
      <dgm:t>
        <a:bodyPr/>
        <a:lstStyle/>
        <a:p>
          <a:endParaRPr lang="en-US"/>
        </a:p>
      </dgm:t>
    </dgm:pt>
    <dgm:pt modelId="{1A79A748-17E8-4A1C-AA00-13BB9A27B4D3}" type="sibTrans" cxnId="{6298AD1C-1EF8-4050-BC50-339BDC9F205C}">
      <dgm:prSet/>
      <dgm:spPr/>
      <dgm:t>
        <a:bodyPr/>
        <a:lstStyle/>
        <a:p>
          <a:endParaRPr lang="en-US"/>
        </a:p>
      </dgm:t>
    </dgm:pt>
    <dgm:pt modelId="{71418B16-FCC7-4730-AECA-53B2695D5B29}">
      <dgm:prSet/>
      <dgm:spPr/>
      <dgm:t>
        <a:bodyPr/>
        <a:lstStyle/>
        <a:p>
          <a:r>
            <a:rPr lang="tr-TR"/>
            <a:t>(Genellikle 1-15 Mart tarihleri arasında yapılır.) </a:t>
          </a:r>
          <a:endParaRPr lang="en-US"/>
        </a:p>
      </dgm:t>
    </dgm:pt>
    <dgm:pt modelId="{1BC5B091-D845-419B-97A7-3E799D08635D}" type="parTrans" cxnId="{707ADE09-4AD6-4867-AF65-1C51AB5C13E2}">
      <dgm:prSet/>
      <dgm:spPr/>
      <dgm:t>
        <a:bodyPr/>
        <a:lstStyle/>
        <a:p>
          <a:endParaRPr lang="en-US"/>
        </a:p>
      </dgm:t>
    </dgm:pt>
    <dgm:pt modelId="{F0D03D20-E870-4D83-8033-F9C19F873442}" type="sibTrans" cxnId="{707ADE09-4AD6-4867-AF65-1C51AB5C13E2}">
      <dgm:prSet/>
      <dgm:spPr/>
      <dgm:t>
        <a:bodyPr/>
        <a:lstStyle/>
        <a:p>
          <a:endParaRPr lang="en-US"/>
        </a:p>
      </dgm:t>
    </dgm:pt>
    <dgm:pt modelId="{14AE85CE-507C-4776-B7CB-3114C69B2649}" type="pres">
      <dgm:prSet presAssocID="{3D8BD3B9-2F3A-47C8-AA8C-6C5AE1C422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2E7FE53-FE9C-49D8-B6E4-93EB9CB5B829}" type="pres">
      <dgm:prSet presAssocID="{37A100FA-BB26-4838-808A-7F7D485BD55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29F21E-B377-4AC6-82C4-D5F362A09798}" type="pres">
      <dgm:prSet presAssocID="{1A79A748-17E8-4A1C-AA00-13BB9A27B4D3}" presName="sibTransSpacerBeforeConnector" presStyleCnt="0"/>
      <dgm:spPr/>
    </dgm:pt>
    <dgm:pt modelId="{B187CB52-2867-48CA-BC3C-1372D9DCF1F3}" type="pres">
      <dgm:prSet presAssocID="{1A79A748-17E8-4A1C-AA00-13BB9A27B4D3}" presName="sibTrans" presStyleLbl="node1" presStyleIdx="1" presStyleCnt="3"/>
      <dgm:spPr/>
      <dgm:t>
        <a:bodyPr/>
        <a:lstStyle/>
        <a:p>
          <a:endParaRPr lang="tr-TR"/>
        </a:p>
      </dgm:t>
    </dgm:pt>
    <dgm:pt modelId="{780C851C-41CD-475B-9683-30B36395B3D9}" type="pres">
      <dgm:prSet presAssocID="{1A79A748-17E8-4A1C-AA00-13BB9A27B4D3}" presName="sibTransSpacerAfterConnector" presStyleCnt="0"/>
      <dgm:spPr/>
    </dgm:pt>
    <dgm:pt modelId="{0810E167-C245-45E0-9901-0863A8B8EEAD}" type="pres">
      <dgm:prSet presAssocID="{71418B16-FCC7-4730-AECA-53B2695D5B2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C939CAA-7CBA-4AD1-830B-2D68FCA45785}" type="presOf" srcId="{37A100FA-BB26-4838-808A-7F7D485BD555}" destId="{82E7FE53-FE9C-49D8-B6E4-93EB9CB5B829}" srcOrd="0" destOrd="0" presId="urn:microsoft.com/office/officeart/2016/7/layout/BasicProcessNew"/>
    <dgm:cxn modelId="{707ADE09-4AD6-4867-AF65-1C51AB5C13E2}" srcId="{3D8BD3B9-2F3A-47C8-AA8C-6C5AE1C422AC}" destId="{71418B16-FCC7-4730-AECA-53B2695D5B29}" srcOrd="1" destOrd="0" parTransId="{1BC5B091-D845-419B-97A7-3E799D08635D}" sibTransId="{F0D03D20-E870-4D83-8033-F9C19F873442}"/>
    <dgm:cxn modelId="{419881AB-C8A7-489A-BD1A-B744B9588858}" type="presOf" srcId="{71418B16-FCC7-4730-AECA-53B2695D5B29}" destId="{0810E167-C245-45E0-9901-0863A8B8EEAD}" srcOrd="0" destOrd="0" presId="urn:microsoft.com/office/officeart/2016/7/layout/BasicProcessNew"/>
    <dgm:cxn modelId="{DAA331B7-14FD-4BF9-9A7C-EFB6DC01A5E4}" type="presOf" srcId="{3D8BD3B9-2F3A-47C8-AA8C-6C5AE1C422AC}" destId="{14AE85CE-507C-4776-B7CB-3114C69B2649}" srcOrd="0" destOrd="0" presId="urn:microsoft.com/office/officeart/2016/7/layout/BasicProcessNew"/>
    <dgm:cxn modelId="{6298AD1C-1EF8-4050-BC50-339BDC9F205C}" srcId="{3D8BD3B9-2F3A-47C8-AA8C-6C5AE1C422AC}" destId="{37A100FA-BB26-4838-808A-7F7D485BD555}" srcOrd="0" destOrd="0" parTransId="{A7F42EF8-5F01-4B98-9219-0088FC3249C5}" sibTransId="{1A79A748-17E8-4A1C-AA00-13BB9A27B4D3}"/>
    <dgm:cxn modelId="{4DC86F64-83EE-417A-91E5-F4CBEA39857A}" type="presOf" srcId="{1A79A748-17E8-4A1C-AA00-13BB9A27B4D3}" destId="{B187CB52-2867-48CA-BC3C-1372D9DCF1F3}" srcOrd="0" destOrd="0" presId="urn:microsoft.com/office/officeart/2016/7/layout/BasicProcessNew"/>
    <dgm:cxn modelId="{1E62EADB-ED76-4420-B1E0-938F78189C6F}" type="presParOf" srcId="{14AE85CE-507C-4776-B7CB-3114C69B2649}" destId="{82E7FE53-FE9C-49D8-B6E4-93EB9CB5B829}" srcOrd="0" destOrd="0" presId="urn:microsoft.com/office/officeart/2016/7/layout/BasicProcessNew"/>
    <dgm:cxn modelId="{8FC1E5F6-A84C-496F-92E5-7FE69B9292A6}" type="presParOf" srcId="{14AE85CE-507C-4776-B7CB-3114C69B2649}" destId="{9829F21E-B377-4AC6-82C4-D5F362A09798}" srcOrd="1" destOrd="0" presId="urn:microsoft.com/office/officeart/2016/7/layout/BasicProcessNew"/>
    <dgm:cxn modelId="{20B3419C-63F4-4103-92FB-66FD868C3BBF}" type="presParOf" srcId="{14AE85CE-507C-4776-B7CB-3114C69B2649}" destId="{B187CB52-2867-48CA-BC3C-1372D9DCF1F3}" srcOrd="2" destOrd="0" presId="urn:microsoft.com/office/officeart/2016/7/layout/BasicProcessNew"/>
    <dgm:cxn modelId="{2564B7A6-BE52-4FB8-8EF9-C7011B37F117}" type="presParOf" srcId="{14AE85CE-507C-4776-B7CB-3114C69B2649}" destId="{780C851C-41CD-475B-9683-30B36395B3D9}" srcOrd="3" destOrd="0" presId="urn:microsoft.com/office/officeart/2016/7/layout/BasicProcessNew"/>
    <dgm:cxn modelId="{6EEDB6A4-D89C-4CD2-AEEF-9CB1CAFC5E49}" type="presParOf" srcId="{14AE85CE-507C-4776-B7CB-3114C69B2649}" destId="{0810E167-C245-45E0-9901-0863A8B8EEAD}" srcOrd="4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7FE53-FE9C-49D8-B6E4-93EB9CB5B829}">
      <dsp:nvSpPr>
        <dsp:cNvPr id="0" name=""/>
        <dsp:cNvSpPr/>
      </dsp:nvSpPr>
      <dsp:spPr>
        <a:xfrm>
          <a:off x="4290" y="119620"/>
          <a:ext cx="4392735" cy="26356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0" kern="1200" dirty="0"/>
            <a:t>Üniversiteler Güz ve </a:t>
          </a:r>
          <a:r>
            <a:rPr lang="tr-TR" sz="2700" b="0" kern="1200" dirty="0" err="1"/>
            <a:t>Güz+Bahar</a:t>
          </a:r>
          <a:r>
            <a:rPr lang="tr-TR" sz="2700" b="0" kern="1200" dirty="0"/>
            <a:t> dönemi için başvuru koşullarını içeren bir başvuru ilanı yayınlar. İlan YÖK’ün duyurduğu takvime göre yapılır. </a:t>
          </a:r>
          <a:endParaRPr lang="en-US" sz="2700" b="0" kern="1200" dirty="0"/>
        </a:p>
      </dsp:txBody>
      <dsp:txXfrm>
        <a:off x="4290" y="119620"/>
        <a:ext cx="4392735" cy="2635641"/>
      </dsp:txXfrm>
    </dsp:sp>
    <dsp:sp modelId="{B187CB52-2867-48CA-BC3C-1372D9DCF1F3}">
      <dsp:nvSpPr>
        <dsp:cNvPr id="0" name=""/>
        <dsp:cNvSpPr/>
      </dsp:nvSpPr>
      <dsp:spPr>
        <a:xfrm>
          <a:off x="4471143" y="1315941"/>
          <a:ext cx="658910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0E167-C245-45E0-9901-0863A8B8EEAD}">
      <dsp:nvSpPr>
        <dsp:cNvPr id="0" name=""/>
        <dsp:cNvSpPr/>
      </dsp:nvSpPr>
      <dsp:spPr>
        <a:xfrm>
          <a:off x="5204171" y="119620"/>
          <a:ext cx="4392735" cy="2635641"/>
        </a:xfrm>
        <a:prstGeom prst="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/>
            <a:t>(Genellikle 1-15 Mart tarihleri arasında yapılır.) </a:t>
          </a:r>
          <a:endParaRPr lang="en-US" sz="2700" kern="1200"/>
        </a:p>
      </dsp:txBody>
      <dsp:txXfrm>
        <a:off x="5204171" y="119620"/>
        <a:ext cx="4392735" cy="2635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6171E64-FE02-4DE5-B72F-53C3706641C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33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1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688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600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59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339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899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684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37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5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49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7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72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04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0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36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4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171E64-FE02-4DE5-B72F-53C3706641C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4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yazı tipi, logo, grafik, simge, sembol içeren bir resim&#10;&#10;Açıklama otomatik olarak oluşturuldu">
            <a:extLst>
              <a:ext uri="{FF2B5EF4-FFF2-40B4-BE49-F238E27FC236}">
                <a16:creationId xmlns="" xmlns:a16="http://schemas.microsoft.com/office/drawing/2014/main" id="{40BC3674-6263-9CE2-21E0-25B4087582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9" name="Rectangle 218">
            <a:extLst>
              <a:ext uri="{FF2B5EF4-FFF2-40B4-BE49-F238E27FC236}">
                <a16:creationId xmlns="" xmlns:a16="http://schemas.microsoft.com/office/drawing/2014/main" id="{2EE2039B-69BD-482A-841A-9C5206D968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4">
              <a:alphaModFix amt="83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="" xmlns:a16="http://schemas.microsoft.com/office/drawing/2014/main" id="{818010C1-DC06-49C2-A879-22A5A94F46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grpSp>
        <p:nvGrpSpPr>
          <p:cNvPr id="223" name="Group 222">
            <a:extLst>
              <a:ext uri="{FF2B5EF4-FFF2-40B4-BE49-F238E27FC236}">
                <a16:creationId xmlns="" xmlns:a16="http://schemas.microsoft.com/office/drawing/2014/main" id="{C929FEA8-B524-492D-9E1B-D7CF0D1C16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24" name="Rounded Rectangle 16">
              <a:extLst>
                <a:ext uri="{FF2B5EF4-FFF2-40B4-BE49-F238E27FC236}">
                  <a16:creationId xmlns="" xmlns:a16="http://schemas.microsoft.com/office/drawing/2014/main" id="{1DAE2262-A71A-4945-B478-4B69E5AD25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5" name="Picture 224">
              <a:extLst>
                <a:ext uri="{FF2B5EF4-FFF2-40B4-BE49-F238E27FC236}">
                  <a16:creationId xmlns="" xmlns:a16="http://schemas.microsoft.com/office/drawing/2014/main" id="{3C24B543-E1AE-4733-8F56-EF42C6766E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26" name="Rounded Rectangle 18">
              <a:extLst>
                <a:ext uri="{FF2B5EF4-FFF2-40B4-BE49-F238E27FC236}">
                  <a16:creationId xmlns="" xmlns:a16="http://schemas.microsoft.com/office/drawing/2014/main" id="{16CD6DAB-F615-4B33-AF13-B2FCBBFD1F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7" name="Picture 226">
              <a:extLst>
                <a:ext uri="{FF2B5EF4-FFF2-40B4-BE49-F238E27FC236}">
                  <a16:creationId xmlns="" xmlns:a16="http://schemas.microsoft.com/office/drawing/2014/main" id="{11444E18-A41E-4745-94A0-9F7B6E459D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16666EE-596F-1DF2-0391-DBD3A2C37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5090" y="1700012"/>
            <a:ext cx="6922097" cy="310408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tr-TR" sz="700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FARABİ DEĞİŞİM </a:t>
            </a:r>
            <a:br>
              <a:rPr lang="tr-TR" sz="700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tr-TR" sz="700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PROGRAMI</a:t>
            </a:r>
            <a:r>
              <a:rPr lang="tr-T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sz="4400" dirty="0"/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2076082A-6EE1-20E2-7E49-6077DBA82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tr-TR" dirty="0"/>
              <a:t> </a:t>
            </a:r>
          </a:p>
        </p:txBody>
      </p:sp>
      <p:cxnSp>
        <p:nvCxnSpPr>
          <p:cNvPr id="229" name="Straight Connector 228">
            <a:extLst>
              <a:ext uri="{FF2B5EF4-FFF2-40B4-BE49-F238E27FC236}">
                <a16:creationId xmlns="" xmlns:a16="http://schemas.microsoft.com/office/drawing/2014/main" id="{FA2F8AFE-17D5-4D84-BEE2-F0CAE81E6D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18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75E66D3F-14EA-4BCD-819B-EEF581746B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D49D3EDE-CC3B-4573-A04B-26F32F1B2E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700D0D4B-CC81-434D-B595-71AA691923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B8047919-8C66-4EF3-9979-FB7112EB66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C00195C4-7BCF-469C-A003-AC2F0D2F91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CEE82425-33CD-4CF1-9623-91BECE687F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19E1F9B-C6AC-5C55-2305-380B3D0F8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800" b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"Farabi Değişim Programı" Nedir?</a:t>
            </a:r>
            <a:r>
              <a:rPr lang="tr-TR" sz="280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80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sz="2800">
              <a:solidFill>
                <a:srgbClr val="262626"/>
              </a:solidFill>
            </a:endParaRPr>
          </a:p>
        </p:txBody>
      </p:sp>
      <p:sp>
        <p:nvSpPr>
          <p:cNvPr id="50" name="Rectangle 31">
            <a:extLst>
              <a:ext uri="{FF2B5EF4-FFF2-40B4-BE49-F238E27FC236}">
                <a16:creationId xmlns="" xmlns:a16="http://schemas.microsoft.com/office/drawing/2014/main" id="{DD5289D1-D3B7-4C53-823E-280A79C02E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 descr="giyim, kişi, şahıs, bina, insan yüzü içeren bir resim&#10;&#10;Açıklama otomatik olarak oluşturuldu">
            <a:extLst>
              <a:ext uri="{FF2B5EF4-FFF2-40B4-BE49-F238E27FC236}">
                <a16:creationId xmlns="" xmlns:a16="http://schemas.microsoft.com/office/drawing/2014/main" id="{E6E8B824-4EC6-3DBD-9E01-1581977570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83" y="2045716"/>
            <a:ext cx="3876801" cy="2587764"/>
          </a:xfrm>
          <a:prstGeom prst="rect">
            <a:avLst/>
          </a:prstGeom>
        </p:spPr>
      </p:pic>
      <p:cxnSp>
        <p:nvCxnSpPr>
          <p:cNvPr id="51" name="Straight Connector 33">
            <a:extLst>
              <a:ext uri="{FF2B5EF4-FFF2-40B4-BE49-F238E27FC236}">
                <a16:creationId xmlns="" xmlns:a16="http://schemas.microsoft.com/office/drawing/2014/main" id="{A456CE10-0EE3-4503-ACF3-1D53A6FDBB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İçerik Yer Tutucusu 2">
            <a:extLst>
              <a:ext uri="{FF2B5EF4-FFF2-40B4-BE49-F238E27FC236}">
                <a16:creationId xmlns="" xmlns:a16="http://schemas.microsoft.com/office/drawing/2014/main" id="{444043EB-FAB8-051C-E9EB-E058AB039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000" dirty="0" smtClean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Farabi </a:t>
            </a:r>
            <a:r>
              <a:rPr lang="tr-TR" sz="2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Değişim Programı, Türkiye’deki üniversiteler (Devlet Üniversiteleri) arasında bir dönem (Sadece Güz Dönemi) ya da bir yıl (</a:t>
            </a:r>
            <a:r>
              <a:rPr lang="tr-TR" sz="200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Güz+Bahar</a:t>
            </a:r>
            <a:r>
              <a:rPr lang="tr-TR" sz="2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Dönemi) öğrenci hareketliliğine olanak sağlayan bir </a:t>
            </a:r>
            <a:r>
              <a:rPr lang="tr-TR" sz="20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Öğrenci Değişim Programıdır. </a:t>
            </a:r>
            <a:endParaRPr lang="tr-TR" sz="2000" b="1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endParaRPr lang="tr-TR" sz="2000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tr-TR" sz="20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09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5">
            <a:extLst>
              <a:ext uri="{FF2B5EF4-FFF2-40B4-BE49-F238E27FC236}">
                <a16:creationId xmlns="" xmlns:a16="http://schemas.microsoft.com/office/drawing/2014/main" id="{0B78BE18-6882-4FAA-BC8C-CA216E9638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7">
            <a:extLst>
              <a:ext uri="{FF2B5EF4-FFF2-40B4-BE49-F238E27FC236}">
                <a16:creationId xmlns="" xmlns:a16="http://schemas.microsoft.com/office/drawing/2014/main" id="{1A34F12D-8C0F-46CA-9F4A-D56193C37E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" name="Resim 5" descr="kişi, şahıs, giyim, insan yüzü, öğrenme içeren bir resim&#10;&#10;Açıklama otomatik olarak oluşturuldu">
            <a:extLst>
              <a:ext uri="{FF2B5EF4-FFF2-40B4-BE49-F238E27FC236}">
                <a16:creationId xmlns="" xmlns:a16="http://schemas.microsoft.com/office/drawing/2014/main" id="{E2C60518-1947-83ED-5655-6C31D4A959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081"/>
          <a:stretch/>
        </p:blipFill>
        <p:spPr>
          <a:xfrm>
            <a:off x="486138" y="486568"/>
            <a:ext cx="11227442" cy="588329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F3838012-22B6-4303-8F29-04E1419B3A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03C9496-A20C-93FD-B132-2475936F8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tr-TR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Değişime Katılmak Bana Ne Kazandırır?</a:t>
            </a:r>
            <a:r>
              <a:rPr lang="tr-TR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Neden Farabi Öğrencisi Olmalıyım?</a:t>
            </a:r>
            <a:r>
              <a:rPr lang="tr-TR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sz="2800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AB061FF5-9F81-427C-8DA5-3989395517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F03F5A17-2CE9-4ADD-9FAF-C1A0BB39CD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45" name="Rounded Rectangle 20">
              <a:extLst>
                <a:ext uri="{FF2B5EF4-FFF2-40B4-BE49-F238E27FC236}">
                  <a16:creationId xmlns="" xmlns:a16="http://schemas.microsoft.com/office/drawing/2014/main" id="{4A88F887-B43E-4CD1-BCE2-739013C68D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2C9D3412-AB4A-4E20-9A79-B2C80D198B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47" name="Rounded Rectangle 22">
              <a:extLst>
                <a:ext uri="{FF2B5EF4-FFF2-40B4-BE49-F238E27FC236}">
                  <a16:creationId xmlns="" xmlns:a16="http://schemas.microsoft.com/office/drawing/2014/main" id="{A1D7D010-E182-46E6-9264-B39552853F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F4783A7B-2E08-42E4-87EC-EE59B873DF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57FBEC4-2F98-2ADF-47AB-89E450A1A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rmAutofit fontScale="92500" lnSpcReduction="10000"/>
          </a:bodyPr>
          <a:lstStyle/>
          <a:p>
            <a:pPr algn="just"/>
            <a:endParaRPr lang="tr-TR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Farabi </a:t>
            </a:r>
            <a:r>
              <a:rPr lang="tr-T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Değişim Programı, bireyin sosyal becerilerini geliştirmekle beraber güçlüklerle mücadele etme tecrübesini de oluşturur. </a:t>
            </a:r>
            <a:endParaRPr lang="tr-TR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Yeni </a:t>
            </a:r>
            <a:r>
              <a:rPr lang="tr-T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 çevre ve arkadaş grubu kurarken iletişim becerilerinde de belirgin gelişmeler yaşanır. </a:t>
            </a:r>
            <a:endParaRPr lang="tr-TR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Farklı </a:t>
            </a:r>
            <a:r>
              <a:rPr lang="tr-T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akademisyen ve farklı bir ekolde eğitim alma şansı yanında üniversitendeki arkadaşlarına göre daha farklı bilgi ve becerilere sahip olmanı sağlar. </a:t>
            </a:r>
            <a:endParaRPr lang="tr-TR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Vizyonun </a:t>
            </a:r>
            <a:r>
              <a:rPr lang="tr-T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gelişir.</a:t>
            </a:r>
            <a:endParaRPr lang="tr-TR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17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52723366-C73B-4ED6-ADEF-29911C6BC5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47A4152-8E41-4D1C-B88C-57C5C430A6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138B389-9E55-61D5-738E-79F51E18E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tr-TR" sz="27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7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7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7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7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Programdan Yaralanmak İçin Herhangi Bir Ücret Ödemek Gerekiyor Mu?</a:t>
            </a:r>
            <a:r>
              <a:rPr lang="tr-TR" sz="24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4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400" dirty="0" smtClean="0">
                <a:solidFill>
                  <a:srgbClr val="FFFFFF"/>
                </a:solidFill>
              </a:rPr>
              <a:t> </a:t>
            </a:r>
            <a:endParaRPr lang="tr-TR" sz="24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9F76F5-72D4-4814-9169-8F535AEEB8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6202988-4466-42C5-B33A-AFABF051B4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8202ED7-94CB-2914-7C7D-A78CFBF60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/>
          </a:bodyPr>
          <a:lstStyle/>
          <a:p>
            <a:endParaRPr lang="tr-TR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Hayır. Aksine YÖK, Farabi Değişim Programına katılan öğrencilere karşılıksız olarak burs vermektedir. </a:t>
            </a:r>
            <a:endParaRPr lang="tr-TR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2019-2020 döneminde her öğrenciye 4 ay için toplam 2400 TL burs ödenmiştir.) 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2855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EFA09C3-F0FE-EF8F-22C6-EC581A4E9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tr-TR" sz="3100" b="1" dirty="0" smtClean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3100" b="1" dirty="0" smtClean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3100" b="1" dirty="0" smtClean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Farabi </a:t>
            </a:r>
            <a:r>
              <a:rPr lang="tr-TR" sz="3100" b="1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Öğrenci Değişim Programı Ne Zaman Başlar?</a:t>
            </a:r>
            <a:r>
              <a:rPr lang="tr-TR" sz="31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31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sz="3100" dirty="0">
              <a:solidFill>
                <a:srgbClr val="262626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="" xmlns:a16="http://schemas.microsoft.com/office/drawing/2014/main" id="{8850558C-27C9-CB68-FE5F-15A372ACFD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572368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722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0">
            <a:extLst>
              <a:ext uri="{FF2B5EF4-FFF2-40B4-BE49-F238E27FC236}">
                <a16:creationId xmlns="" xmlns:a16="http://schemas.microsoft.com/office/drawing/2014/main" id="{0B78BE18-6882-4FAA-BC8C-CA216E9638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2">
            <a:extLst>
              <a:ext uri="{FF2B5EF4-FFF2-40B4-BE49-F238E27FC236}">
                <a16:creationId xmlns="" xmlns:a16="http://schemas.microsoft.com/office/drawing/2014/main" id="{1A34F12D-8C0F-46CA-9F4A-D56193C37E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Resim 4" descr="kişi, şahıs, iç mekan, giyim, insan yüzü içeren bir resim&#10;&#10;Açıklama otomatik olarak oluşturuldu">
            <a:extLst>
              <a:ext uri="{FF2B5EF4-FFF2-40B4-BE49-F238E27FC236}">
                <a16:creationId xmlns="" xmlns:a16="http://schemas.microsoft.com/office/drawing/2014/main" id="{C9301343-787E-0FFA-78DF-37EE59DAD2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0"/>
          <a:stretch/>
        </p:blipFill>
        <p:spPr>
          <a:xfrm>
            <a:off x="486138" y="486568"/>
            <a:ext cx="11227442" cy="5883295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F3838012-22B6-4303-8F29-04E1419B3A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3C7667E-2FAA-41E0-557C-A2B80961D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tr-TR" sz="31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31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31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Farabi </a:t>
            </a:r>
            <a:r>
              <a:rPr lang="tr-TR" sz="3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</a:t>
            </a:r>
            <a:r>
              <a:rPr lang="tr-TR" sz="31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ğrencisi Olabilmek İçin Ön Şartlar Nelerdir?</a:t>
            </a:r>
            <a:r>
              <a:rPr lang="tr-TR" sz="3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3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sz="31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AB061FF5-9F81-427C-8DA5-3989395517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F03F5A17-2CE9-4ADD-9FAF-C1A0BB39CD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50" name="Rounded Rectangle 20">
              <a:extLst>
                <a:ext uri="{FF2B5EF4-FFF2-40B4-BE49-F238E27FC236}">
                  <a16:creationId xmlns="" xmlns:a16="http://schemas.microsoft.com/office/drawing/2014/main" id="{4A88F887-B43E-4CD1-BCE2-739013C68D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2C9D3412-AB4A-4E20-9A79-B2C80D198B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52" name="Rounded Rectangle 22">
              <a:extLst>
                <a:ext uri="{FF2B5EF4-FFF2-40B4-BE49-F238E27FC236}">
                  <a16:creationId xmlns="" xmlns:a16="http://schemas.microsoft.com/office/drawing/2014/main" id="{A1D7D010-E182-46E6-9264-B39552853F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F4783A7B-2E08-42E4-87EC-EE59B873DF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DC690ED6-9AD9-5A6D-F8D4-34299C246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algn="just"/>
            <a:r>
              <a:rPr lang="tr-T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 Lisans ve Lisans öğrencisiysen ilk yılını tamamlamış olman ve genel not ortalamanın en az </a:t>
            </a:r>
            <a:r>
              <a:rPr lang="tr-TR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2.00/4.00</a:t>
            </a:r>
            <a:r>
              <a:rPr lang="tr-T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tr-TR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Yüksek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tr-TR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isans </a:t>
            </a:r>
            <a:r>
              <a:rPr lang="tr-T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r>
              <a:rPr lang="tr-TR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Doktora </a:t>
            </a:r>
            <a:r>
              <a:rPr lang="tr-T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öğrencisiysen de ilk yarıyılını tamamlamış olman (Hazırlık ve Bilimsel Hazırlık dönemlerinde başvuruda bulunamazsın) ve genel not ortalamanın en az </a:t>
            </a:r>
            <a:r>
              <a:rPr lang="tr-TR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2.50/4.00</a:t>
            </a:r>
            <a:r>
              <a:rPr lang="tr-T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olması gerekiyor. </a:t>
            </a:r>
            <a:endParaRPr lang="tr-TR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00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2">
            <a:extLst>
              <a:ext uri="{FF2B5EF4-FFF2-40B4-BE49-F238E27FC236}">
                <a16:creationId xmlns="" xmlns:a16="http://schemas.microsoft.com/office/drawing/2014/main" id="{0B78BE18-6882-4FAA-BC8C-CA216E9638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4">
            <a:extLst>
              <a:ext uri="{FF2B5EF4-FFF2-40B4-BE49-F238E27FC236}">
                <a16:creationId xmlns="" xmlns:a16="http://schemas.microsoft.com/office/drawing/2014/main" id="{1A34F12D-8C0F-46CA-9F4A-D56193C37E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" name="Resim 5" descr="giyim, kişi, şahıs, insan yüzü, adam, insan içeren bir resim&#10;&#10;Açıklama otomatik olarak oluşturuldu">
            <a:extLst>
              <a:ext uri="{FF2B5EF4-FFF2-40B4-BE49-F238E27FC236}">
                <a16:creationId xmlns="" xmlns:a16="http://schemas.microsoft.com/office/drawing/2014/main" id="{44C11E32-954A-B156-8635-7208AC4B6B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844"/>
          <a:stretch/>
        </p:blipFill>
        <p:spPr>
          <a:xfrm>
            <a:off x="486138" y="486568"/>
            <a:ext cx="11227442" cy="588329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F3838012-22B6-4303-8F29-04E1419B3A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5D00EC0-577A-78CC-023E-54AB4C46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AB061FF5-9F81-427C-8DA5-3989395517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F03F5A17-2CE9-4ADD-9FAF-C1A0BB39CD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42" name="Rounded Rectangle 20">
              <a:extLst>
                <a:ext uri="{FF2B5EF4-FFF2-40B4-BE49-F238E27FC236}">
                  <a16:creationId xmlns="" xmlns:a16="http://schemas.microsoft.com/office/drawing/2014/main" id="{4A88F887-B43E-4CD1-BCE2-739013C68D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2C9D3412-AB4A-4E20-9A79-B2C80D198B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44" name="Rounded Rectangle 22">
              <a:extLst>
                <a:ext uri="{FF2B5EF4-FFF2-40B4-BE49-F238E27FC236}">
                  <a16:creationId xmlns="" xmlns:a16="http://schemas.microsoft.com/office/drawing/2014/main" id="{A1D7D010-E182-46E6-9264-B39552853F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="" xmlns:a16="http://schemas.microsoft.com/office/drawing/2014/main" id="{F4783A7B-2E08-42E4-87EC-EE59B873DF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78CB81A-08FF-4C3E-E9B7-E95D74E40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42930"/>
            <a:ext cx="9601196" cy="3332938"/>
          </a:xfrm>
        </p:spPr>
        <p:txBody>
          <a:bodyPr>
            <a:normAutofit lnSpcReduction="10000"/>
          </a:bodyPr>
          <a:lstStyle/>
          <a:p>
            <a:pPr indent="449580" algn="just">
              <a:spcAft>
                <a:spcPts val="800"/>
              </a:spcAft>
            </a:pPr>
            <a:r>
              <a:rPr lang="tr-T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Sonuç olarak birinci sınıf öğrencileri için Değişim Programı 2. sınıfta başlıyor.</a:t>
            </a:r>
            <a:endParaRPr lang="tr-TR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800"/>
              </a:spcAft>
            </a:pPr>
            <a:r>
              <a:rPr lang="tr-T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Başvurular bir sonraki dönem/sınıf için yapıldığından 4. sınıfta başvuru yapılmıyor.</a:t>
            </a:r>
            <a:endParaRPr lang="tr-TR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800"/>
              </a:spcAft>
              <a:buNone/>
            </a:pPr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tr-TR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tr-TR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İstisna</a:t>
            </a:r>
            <a:r>
              <a:rPr lang="tr-T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tr-TR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Öğrencinin kayıtlığı olduğu üniversitenin uygun görüşü ile başvuruda bulunulan üniversitenin de kabulü doğrultusunda, alttan dersi olan öğrenciler uzattığı dönem/dönemler için Değişimden faydalanabilir.</a:t>
            </a:r>
            <a:endParaRPr lang="tr-TR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97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EB8E3BF-F464-4900-8994-851061A9AD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 descr="yazı tipi, logo, grafik, simge, sembol içeren bir resim">
            <a:extLst>
              <a:ext uri="{FF2B5EF4-FFF2-40B4-BE49-F238E27FC236}">
                <a16:creationId xmlns="" xmlns:a16="http://schemas.microsoft.com/office/drawing/2014/main" id="{DBA63F4B-D95A-3F5B-7D37-6C73D8A68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5"/>
          <a:stretch/>
        </p:blipFill>
        <p:spPr>
          <a:xfrm>
            <a:off x="-65988" y="-90723"/>
            <a:ext cx="12191980" cy="685799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213AE85-56C1-E163-6F75-94BD3AAE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46976"/>
            <a:ext cx="9601196" cy="21316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36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İletişim:</a:t>
            </a:r>
            <a:br>
              <a:rPr lang="tr-TR" sz="36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Öğr</a:t>
            </a:r>
            <a:r>
              <a:rPr lang="tr-TR" sz="2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Gör. Adem USTA</a:t>
            </a:r>
            <a:r>
              <a:rPr lang="tr-TR" sz="28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8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2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sz="2800" dirty="0">
              <a:solidFill>
                <a:srgbClr val="FFFFFF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8E0602D6-3A81-42F8-AE67-1BAAFC967C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İçerik Yer Tutucusu 2">
            <a:extLst>
              <a:ext uri="{FF2B5EF4-FFF2-40B4-BE49-F238E27FC236}">
                <a16:creationId xmlns="" xmlns:a16="http://schemas.microsoft.com/office/drawing/2014/main" id="{C62D4856-ED52-D0EE-2D6B-4B6FDDBF2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85" y="2664790"/>
            <a:ext cx="9601196" cy="3318936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endParaRPr lang="tr-TR" sz="3200" b="1" dirty="0" smtClean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tr-TR" sz="3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farabi@giresun.edu.tr</a:t>
            </a:r>
            <a:endParaRPr lang="tr-TR" sz="32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tr-TR" sz="32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3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0454) 310 11 24</a:t>
            </a:r>
            <a:endParaRPr lang="tr-TR" sz="32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tr-TR" sz="32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farabi.giresun.edu.tr </a:t>
            </a:r>
            <a:endParaRPr lang="tr-TR" sz="32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tr-TR" sz="3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Fen-Edebiyat Fakültesi Zemin Kat</a:t>
            </a:r>
            <a:endParaRPr lang="tr-TR" sz="32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800"/>
              </a:spcAft>
              <a:buNone/>
            </a:pPr>
            <a:r>
              <a:rPr lang="tr-TR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solidFill>
                <a:srgbClr val="FFFFFF"/>
              </a:solidFill>
            </a:endParaRPr>
          </a:p>
        </p:txBody>
      </p:sp>
      <p:pic>
        <p:nvPicPr>
          <p:cNvPr id="6" name="Resim 5" descr="siyah, karanlık içeren bir resim&#10;&#10;Açıklama otomatik olarak oluşturuldu">
            <a:extLst>
              <a:ext uri="{FF2B5EF4-FFF2-40B4-BE49-F238E27FC236}">
                <a16:creationId xmlns="" xmlns:a16="http://schemas.microsoft.com/office/drawing/2014/main" id="{A9F6337B-0F63-DF01-668C-8F0B09C8D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78" y="4690643"/>
            <a:ext cx="852815" cy="852815"/>
          </a:xfrm>
          <a:prstGeom prst="rect">
            <a:avLst/>
          </a:prstGeom>
        </p:spPr>
      </p:pic>
      <p:pic>
        <p:nvPicPr>
          <p:cNvPr id="9" name="Resim 8" descr="siyah, karanlık içeren bir resim&#10;&#10;Açıklama otomatik olarak oluşturuldu">
            <a:extLst>
              <a:ext uri="{FF2B5EF4-FFF2-40B4-BE49-F238E27FC236}">
                <a16:creationId xmlns="" xmlns:a16="http://schemas.microsoft.com/office/drawing/2014/main" id="{60B1E3D7-8D3A-8F63-C3F4-54876D7AEB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54" y="3177384"/>
            <a:ext cx="517933" cy="517933"/>
          </a:xfrm>
          <a:prstGeom prst="rect">
            <a:avLst/>
          </a:prstGeom>
        </p:spPr>
      </p:pic>
      <p:pic>
        <p:nvPicPr>
          <p:cNvPr id="13" name="Resim 12" descr="siyah, karanlık içeren bir resim&#10;&#10;Açıklama otomatik olarak oluşturuldu">
            <a:extLst>
              <a:ext uri="{FF2B5EF4-FFF2-40B4-BE49-F238E27FC236}">
                <a16:creationId xmlns="" xmlns:a16="http://schemas.microsoft.com/office/drawing/2014/main" id="{00508298-0683-0E91-D57E-5160F2DF0A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78" y="4291310"/>
            <a:ext cx="852815" cy="492145"/>
          </a:xfrm>
          <a:prstGeom prst="rect">
            <a:avLst/>
          </a:prstGeom>
        </p:spPr>
      </p:pic>
      <p:pic>
        <p:nvPicPr>
          <p:cNvPr id="16" name="Resim 15" descr="siyah, karanlık içeren bir resim&#10;&#10;Açıklama otomatik olarak oluşturuldu">
            <a:extLst>
              <a:ext uri="{FF2B5EF4-FFF2-40B4-BE49-F238E27FC236}">
                <a16:creationId xmlns="" xmlns:a16="http://schemas.microsoft.com/office/drawing/2014/main" id="{5CCC2BFB-6546-6C5C-0504-F9E04250A2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26" y="3778393"/>
            <a:ext cx="502651" cy="5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70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</TotalTime>
  <Words>278</Words>
  <Application>Microsoft Office PowerPoint</Application>
  <PresentationFormat>Geniş ekran</PresentationFormat>
  <Paragraphs>31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Garamond</vt:lpstr>
      <vt:lpstr>Times New Roman</vt:lpstr>
      <vt:lpstr>Organik</vt:lpstr>
      <vt:lpstr>FARABİ DEĞİŞİM  PROGRAMI </vt:lpstr>
      <vt:lpstr>"Farabi Değişim Programı" Nedir? </vt:lpstr>
      <vt:lpstr>Değişime Katılmak Bana Ne Kazandırır?   Neden Farabi Öğrencisi Olmalıyım? </vt:lpstr>
      <vt:lpstr>  Programdan Yaralanmak İçin Herhangi Bir Ücret Ödemek Gerekiyor Mu?  </vt:lpstr>
      <vt:lpstr> Farabi Öğrenci Değişim Programı Ne Zaman Başlar? </vt:lpstr>
      <vt:lpstr> Farabi Öğrencisi Olabilmek İçin Ön Şartlar Nelerdir? </vt:lpstr>
      <vt:lpstr> </vt:lpstr>
      <vt:lpstr>İletişim:  Öğr. Gör. Adem USTA  </vt:lpstr>
    </vt:vector>
  </TitlesOfParts>
  <Company>NouS TncTR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FARABİ DEĞİŞİM PROGRAMI</dc:title>
  <dc:creator>nurten eser</dc:creator>
  <cp:lastModifiedBy>asus</cp:lastModifiedBy>
  <cp:revision>20</cp:revision>
  <dcterms:created xsi:type="dcterms:W3CDTF">2023-10-11T16:24:37Z</dcterms:created>
  <dcterms:modified xsi:type="dcterms:W3CDTF">2023-10-19T12:51:32Z</dcterms:modified>
</cp:coreProperties>
</file>